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0"/>
  </p:notesMasterIdLst>
  <p:sldIdLst>
    <p:sldId id="256" r:id="rId2"/>
    <p:sldId id="257" r:id="rId3"/>
    <p:sldId id="258" r:id="rId4"/>
    <p:sldId id="263" r:id="rId5"/>
    <p:sldId id="259" r:id="rId6"/>
    <p:sldId id="260" r:id="rId7"/>
    <p:sldId id="264" r:id="rId8"/>
    <p:sldId id="262" r:id="rId9"/>
  </p:sldIdLst>
  <p:sldSz cx="9144000" cy="5143500" type="screen16x9"/>
  <p:notesSz cx="6858000" cy="9144000"/>
  <p:embeddedFontLst>
    <p:embeddedFont>
      <p:font typeface="Lato" panose="020F0502020204030203" pitchFamily="34" charset="0"/>
      <p:regular r:id="rId11"/>
      <p:bold r:id="rId12"/>
      <p:italic r:id="rId13"/>
      <p:boldItalic r:id="rId14"/>
    </p:embeddedFont>
    <p:embeddedFont>
      <p:font typeface="Maven Pro" panose="020B0604020202020204" charset="0"/>
      <p:regular r:id="rId15"/>
      <p:bold r:id="rId16"/>
    </p:embeddedFont>
    <p:embeddedFont>
      <p:font typeface="Montserrat" panose="00000500000000000000" pitchFamily="2" charset="0"/>
      <p:regular r:id="rId17"/>
      <p:bold r:id="rId18"/>
      <p:italic r:id="rId19"/>
      <p:boldItalic r:id="rId20"/>
    </p:embeddedFont>
    <p:embeddedFont>
      <p:font typeface="Nunito" pitchFamily="2" charset="0"/>
      <p:regular r:id="rId21"/>
      <p:bold r:id="rId22"/>
      <p:italic r:id="rId23"/>
      <p:boldItalic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322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2f9fff134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2f9fff134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2f9fff1340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2f9fff1340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○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■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●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○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■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●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○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Open Sans"/>
              <a:buChar char="■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 rtl="0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 rtl="0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 rtl="0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 rtl="0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 rtl="0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 rtl="0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 rtl="0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 rtl="0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2981400" y="85475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 b="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T.C. ESKİŞEHİR OSMANGAZİ ÜNİVERSİTESİ</a:t>
            </a:r>
            <a:endParaRPr sz="1100" b="1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 b="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MÜHENDİSLİK-MİMARLİK FAKÜLTESİ</a:t>
            </a:r>
            <a:endParaRPr sz="1100" b="1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 b="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BİLGİSAYAR MÜHENDİSLİĞİ BÖLÜMÜ</a:t>
            </a:r>
            <a:endParaRPr sz="1100" b="1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 b="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BİÇİMSEL DİLLER VE OTOMATA - FORMAL LANGUAGES AND AUTOMATA</a:t>
            </a:r>
            <a:endParaRPr sz="1100" b="1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 b="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BAHAR 2021-22</a:t>
            </a:r>
            <a:endParaRPr sz="1100" b="1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5673300" y="3456350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GROUP 7</a:t>
            </a:r>
            <a:endParaRPr sz="1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Enes AY – 152120191097 (Grup Koordinatörü)</a:t>
            </a:r>
            <a:endParaRPr sz="1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Muhammed SUWANEH – 152120181098</a:t>
            </a:r>
            <a:endParaRPr sz="1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Hakam CHEDO - 152120181096</a:t>
            </a:r>
            <a:endParaRPr sz="1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Resulberdi AKYYEV - 152120181074</a:t>
            </a:r>
            <a:endParaRPr sz="1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Yavuz UÇARKUŞ - 152120171006</a:t>
            </a:r>
            <a:endParaRPr sz="1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0" name="Google Shape;230;p17"/>
          <p:cNvSpPr txBox="1">
            <a:spLocks noGrp="1"/>
          </p:cNvSpPr>
          <p:nvPr>
            <p:ph type="ctrTitle" idx="4294967295"/>
          </p:nvPr>
        </p:nvSpPr>
        <p:spPr>
          <a:xfrm>
            <a:off x="3913188" y="1366838"/>
            <a:ext cx="5230812" cy="19256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800" b="1" dirty="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REQUIREMENTS MANAGEMENT &amp; WORK EVALUATION SYSTEM</a:t>
            </a:r>
            <a:endParaRPr sz="1800" b="1" dirty="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800" b="1" dirty="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(</a:t>
            </a:r>
            <a:r>
              <a:rPr lang="tr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GEREKSİNİMLER YÖNETİMİ VE İŞ DEĞERLENDİRME SİSTEMİ</a:t>
            </a:r>
            <a:r>
              <a:rPr lang="tr" sz="1800" b="1" dirty="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)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/>
        </p:nvSpPr>
        <p:spPr>
          <a:xfrm>
            <a:off x="589225" y="598650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İÇİNDEKİLER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469350" y="1389025"/>
            <a:ext cx="4979400" cy="3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AutoNum type="arabicPeriod"/>
            </a:pPr>
            <a:r>
              <a:rPr lang="tr" sz="15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Amaç Hedef</a:t>
            </a: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AutoNum type="arabicPeriod"/>
            </a:pPr>
            <a:r>
              <a:rPr lang="tr-TR" sz="1500" dirty="0">
                <a:solidFill>
                  <a:schemeClr val="lt1"/>
                </a:solidFill>
                <a:latin typeface="Montserrat"/>
              </a:rPr>
              <a:t>Projede Kullanılan Teknolojiler</a:t>
            </a:r>
            <a:endParaRPr sz="1500" dirty="0">
              <a:solidFill>
                <a:schemeClr val="lt1"/>
              </a:solidFill>
              <a:latin typeface="Montserrat"/>
              <a:sym typeface="Montserrat"/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AutoNum type="arabicPeriod"/>
            </a:pPr>
            <a:r>
              <a:rPr lang="tr" sz="15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Günümüzde Req. Man Sistemler Tarihçesi ve Kullanım Alanları</a:t>
            </a:r>
            <a:endParaRPr sz="15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AutoNum type="arabicPeriod"/>
            </a:pPr>
            <a:r>
              <a:rPr lang="tr" sz="15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Çözümün Biçimsel Diller Üzerinden Tarifi</a:t>
            </a:r>
            <a:endParaRPr sz="15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AutoNum type="arabicPeriod"/>
            </a:pPr>
            <a:r>
              <a:rPr lang="tr" sz="15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Proje Gelişim Süreci</a:t>
            </a:r>
            <a:endParaRPr sz="15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>
            <a:spLocks noGrp="1"/>
          </p:cNvSpPr>
          <p:nvPr>
            <p:ph type="title"/>
          </p:nvPr>
        </p:nvSpPr>
        <p:spPr>
          <a:xfrm>
            <a:off x="1297500" y="4590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Projemizin Amacı.</a:t>
            </a:r>
            <a:endParaRPr dirty="0"/>
          </a:p>
        </p:txBody>
      </p:sp>
      <p:sp>
        <p:nvSpPr>
          <p:cNvPr id="242" name="Google Shape;242;p19"/>
          <p:cNvSpPr txBox="1">
            <a:spLocks noGrp="1"/>
          </p:cNvSpPr>
          <p:nvPr>
            <p:ph type="body" idx="1"/>
          </p:nvPr>
        </p:nvSpPr>
        <p:spPr>
          <a:xfrm>
            <a:off x="678603" y="1373100"/>
            <a:ext cx="7377300" cy="3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tr" sz="1600" dirty="0"/>
              <a:t>Projemizdeki temel amaç bir projenin yönetiminin gereksinimler üzerinden nasıl gerçekleştiğini kavrayıp gereksinim temelli bir Req. Man. Uygulaması geliştirmektir.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tr" sz="1600" dirty="0"/>
              <a:t>Uygulama içindeki amaçlarımız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 sz="1400" dirty="0"/>
              <a:t>Gereksinimlerin standartlaştılıp analizinin ve yönetiminin kolaylaştırılması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 sz="1400" dirty="0"/>
              <a:t>Projenin zaman yönetimi değerlendirilmesi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 sz="1400" dirty="0"/>
              <a:t>İş dağılımını etkin düzeyde yaparak görev karmaşasının önüne geçilmesi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 sz="1400" dirty="0"/>
              <a:t>Proje sürecinin şeffaf bir şekilde yönetilebilmesi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 sz="1400" dirty="0"/>
              <a:t>Projede rol alan üyelerin takibi ve değerlendirilmesi</a:t>
            </a:r>
            <a:endParaRPr sz="1400" dirty="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tr" sz="1600" dirty="0"/>
              <a:t>şeklindedir.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5AB2E-A107-1106-F395-56A4D49EF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587903"/>
            <a:ext cx="7038900" cy="914100"/>
          </a:xfrm>
        </p:spPr>
        <p:txBody>
          <a:bodyPr/>
          <a:lstStyle/>
          <a:p>
            <a:r>
              <a:rPr lang="tr-TR" dirty="0"/>
              <a:t>Projede Kullanılan Teknolojiler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3BD33E-6A99-61D7-E9B0-B7C3D4600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415441"/>
            <a:ext cx="7038900" cy="3063309"/>
          </a:xfrm>
        </p:spPr>
        <p:txBody>
          <a:bodyPr/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C#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 err="1"/>
              <a:t>.Net</a:t>
            </a:r>
            <a:r>
              <a:rPr lang="en-US" sz="1800" dirty="0"/>
              <a:t> Framework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Windows Forms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XML 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 err="1"/>
              <a:t>Fontawesome</a:t>
            </a:r>
            <a:endParaRPr lang="en-US" sz="18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Jira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GitHub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VS Studio 2022</a:t>
            </a:r>
          </a:p>
          <a:p>
            <a:pPr marL="1460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076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>
            <a:spLocks noGrp="1"/>
          </p:cNvSpPr>
          <p:nvPr>
            <p:ph type="title"/>
          </p:nvPr>
        </p:nvSpPr>
        <p:spPr>
          <a:xfrm>
            <a:off x="1271375" y="230464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tr" dirty="0"/>
              <a:t>Günümüzde Req. Man Sistemler Tarihçesi ve Kullanım Alanları</a:t>
            </a:r>
            <a:endParaRPr dirty="0"/>
          </a:p>
        </p:txBody>
      </p:sp>
      <p:sp>
        <p:nvSpPr>
          <p:cNvPr id="248" name="Google Shape;248;p20"/>
          <p:cNvSpPr txBox="1">
            <a:spLocks noGrp="1"/>
          </p:cNvSpPr>
          <p:nvPr>
            <p:ph type="body" idx="1"/>
          </p:nvPr>
        </p:nvSpPr>
        <p:spPr>
          <a:xfrm>
            <a:off x="591363" y="1456731"/>
            <a:ext cx="7812600" cy="32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 sz="1400" dirty="0"/>
              <a:t>Hayatımızda karşımıza çıkan çoğu alanda Gereksinim yönetim uygulamalarını görmek mümkündür. Gereksinimleri yönetmenin temel amacı verilen görevi izlemektir.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 sz="1400" dirty="0"/>
              <a:t>Günümüzde yazılım geliştirme sürecini hızlandırma da önemli bir rol oynamaktadır. Gereksinim yönetiminin tanıtılmasından sonra yazılım planlama, tasarlama, geliştirme ve dağıtma süreci daha kolay hale geldi.</a:t>
            </a:r>
            <a:endParaRPr sz="1400" dirty="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 sz="1400" dirty="0"/>
              <a:t>Jira, ReSuite, Github, Bitbucket, Circle CI vesaire gereksinim yönetiminden yararlanan birçok teknolojilerden biridir.</a:t>
            </a:r>
            <a:endParaRPr sz="1400" dirty="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 sz="1400" dirty="0"/>
              <a:t>Turizm, sağlık, endüstri, yazılım, tekstil ve daha birçok sektörde planlı bir iş çıkarmak isteyen kullanımı yaygın olan gereksinim yönetim sistemleri bir işin hızlı, anlaşılır, tarife uygun ve kolay yönetilebilir olması sebebiyle tercih edilir.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 sz="1400" dirty="0"/>
              <a:t>Ek olarak kendi projemizi geliştirmek için kullandığımız ve ilham aldığımız git-hub ve jira gereksinim yönetimi teknolojilerinin en bilindik örneklerindir.</a:t>
            </a:r>
            <a:endParaRPr sz="1400" dirty="0"/>
          </a:p>
          <a:p>
            <a:pPr marL="45720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"/>
          <p:cNvSpPr txBox="1">
            <a:spLocks noGrp="1"/>
          </p:cNvSpPr>
          <p:nvPr>
            <p:ph type="title"/>
          </p:nvPr>
        </p:nvSpPr>
        <p:spPr>
          <a:xfrm>
            <a:off x="1341100" y="3937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tr" dirty="0"/>
              <a:t>Çözümün Biçimsel Diller Üzerinden Tarifi</a:t>
            </a:r>
            <a:endParaRPr sz="1200" dirty="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200" dirty="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4" name="Google Shape;254;p21"/>
          <p:cNvSpPr txBox="1">
            <a:spLocks noGrp="1"/>
          </p:cNvSpPr>
          <p:nvPr>
            <p:ph type="body" idx="1"/>
          </p:nvPr>
        </p:nvSpPr>
        <p:spPr>
          <a:xfrm>
            <a:off x="523825" y="1307825"/>
            <a:ext cx="4401600" cy="33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tr" sz="1500" i="1" u="sng"/>
              <a:t>1.Kullanıcı Giriş ve Çıkışlar (Finite State Machine DFA ve NFA Modelleri)</a:t>
            </a:r>
            <a:endParaRPr sz="1200"/>
          </a:p>
          <a:p>
            <a:pPr marL="457200" lvl="0" indent="-3048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tr" sz="1200"/>
              <a:t>Kullanıcı kimlik doğrulamasını ve yetkilendirmeyi uygulamak veya işlemek için sonlu durum makine (Finite State Machine) otomasyonu yöntemi kullanılacaktır.</a:t>
            </a:r>
            <a:endParaRPr sz="120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tr" sz="1200"/>
              <a:t>Uygulamada tasarlanan tüm formlarda giriş doğrulamasını uygulayın, aynı yöntem kullanılacaktır.</a:t>
            </a:r>
            <a:endParaRPr sz="120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tr" sz="1200"/>
              <a:t>Kullanıcı yetkilendirme ve doğrulama ve form giriş doğrulamasının örnek bir otomasyonu şekildeki gibidir</a:t>
            </a:r>
            <a:endParaRPr sz="120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55" name="Google Shape;2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1499" y="1223675"/>
            <a:ext cx="2848500" cy="1945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0362" y="3271175"/>
            <a:ext cx="2570775" cy="178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EB521-996A-C16C-2434-E37FFC2D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</a:pPr>
            <a:r>
              <a:rPr lang="en-US" dirty="0" err="1"/>
              <a:t>Çözümün</a:t>
            </a:r>
            <a:r>
              <a:rPr lang="en-US" dirty="0"/>
              <a:t> </a:t>
            </a:r>
            <a:r>
              <a:rPr lang="en-US" dirty="0" err="1"/>
              <a:t>Biçimsel</a:t>
            </a:r>
            <a:r>
              <a:rPr lang="en-US" dirty="0"/>
              <a:t> Diller </a:t>
            </a:r>
            <a:r>
              <a:rPr lang="en-US" dirty="0" err="1"/>
              <a:t>Üzerinden</a:t>
            </a:r>
            <a:r>
              <a:rPr lang="en-US" dirty="0"/>
              <a:t> </a:t>
            </a:r>
            <a:r>
              <a:rPr lang="en-US" dirty="0" err="1"/>
              <a:t>Tarifi</a:t>
            </a:r>
            <a:br>
              <a:rPr lang="en-US" sz="1200" dirty="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</a:br>
            <a:br>
              <a:rPr lang="en-US" sz="1200" dirty="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</a:br>
            <a:endParaRPr lang="en-US" dirty="0"/>
          </a:p>
        </p:txBody>
      </p:sp>
      <p:sp>
        <p:nvSpPr>
          <p:cNvPr id="4" name="Google Shape;262;p22">
            <a:extLst>
              <a:ext uri="{FF2B5EF4-FFF2-40B4-BE49-F238E27FC236}">
                <a16:creationId xmlns:a16="http://schemas.microsoft.com/office/drawing/2014/main" id="{53FE0385-2BF1-391F-C000-7EBF70C4E2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6925" y="1307725"/>
            <a:ext cx="3214800" cy="34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tr" sz="1600" i="1" u="sng" dirty="0">
                <a:solidFill>
                  <a:schemeClr val="dk1"/>
                </a:solidFill>
              </a:rPr>
              <a:t>2</a:t>
            </a:r>
            <a:r>
              <a:rPr lang="tr" sz="1600" i="1" u="sng" dirty="0">
                <a:solidFill>
                  <a:schemeClr val="bg1"/>
                </a:solidFill>
              </a:rPr>
              <a:t>2.İş Değerlendirmesi DFA Modeli </a:t>
            </a:r>
            <a:endParaRPr sz="1600" i="1" u="sng" dirty="0">
              <a:solidFill>
                <a:schemeClr val="bg1"/>
              </a:solidFill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tr" dirty="0">
                <a:solidFill>
                  <a:schemeClr val="bg1"/>
                </a:solidFill>
              </a:rPr>
              <a:t>Çalışanlar tarafından yapılan işi değerlendirmek için DFA değerlendirme yöntemi kullanılacaktır. </a:t>
            </a:r>
            <a:endParaRPr dirty="0">
              <a:solidFill>
                <a:schemeClr val="bg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tr" dirty="0">
                <a:solidFill>
                  <a:schemeClr val="bg1"/>
                </a:solidFill>
              </a:rPr>
              <a:t>Kurallara ve gereksinimlere uymayan “stateler” reddedilecek ve eşleşenler kabul edilecektir. Buna göre admin değerlendirmeler yapabilir.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5" name="Google Shape;263;p22">
            <a:extLst>
              <a:ext uri="{FF2B5EF4-FFF2-40B4-BE49-F238E27FC236}">
                <a16:creationId xmlns:a16="http://schemas.microsoft.com/office/drawing/2014/main" id="{16182C7E-04D3-92C1-5BA1-FE39300359F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84110" y="1228342"/>
            <a:ext cx="3861722" cy="3675598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0729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Proje Gelişim Süreci</a:t>
            </a:r>
            <a:endParaRPr/>
          </a:p>
        </p:txBody>
      </p:sp>
      <p:sp>
        <p:nvSpPr>
          <p:cNvPr id="269" name="Google Shape;269;p23"/>
          <p:cNvSpPr txBox="1">
            <a:spLocks noGrp="1"/>
          </p:cNvSpPr>
          <p:nvPr>
            <p:ph type="body" idx="1"/>
          </p:nvPr>
        </p:nvSpPr>
        <p:spPr>
          <a:xfrm>
            <a:off x="1231400" y="1373050"/>
            <a:ext cx="7104900" cy="31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411</Words>
  <Application>Microsoft Office PowerPoint</Application>
  <PresentationFormat>On-screen Show (16:9)</PresentationFormat>
  <Paragraphs>55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Maven Pro</vt:lpstr>
      <vt:lpstr>Nunito</vt:lpstr>
      <vt:lpstr>Arial</vt:lpstr>
      <vt:lpstr>Montserrat</vt:lpstr>
      <vt:lpstr>Lato</vt:lpstr>
      <vt:lpstr>Open Sans</vt:lpstr>
      <vt:lpstr>Focus</vt:lpstr>
      <vt:lpstr> REQUIREMENTS MANAGEMENT &amp; WORK EVALUATION SYSTEM (GEREKSİNİMLER YÖNETİMİ VE İŞ DEĞERLENDİRME SİSTEMİ)</vt:lpstr>
      <vt:lpstr>PowerPoint Presentation</vt:lpstr>
      <vt:lpstr>Projemizin Amacı.</vt:lpstr>
      <vt:lpstr>Projede Kullanılan Teknolojiler</vt:lpstr>
      <vt:lpstr>Günümüzde Req. Man Sistemler Tarihçesi ve Kullanım Alanları</vt:lpstr>
      <vt:lpstr>Çözümün Biçimsel Diller Üzerinden Tarifi  </vt:lpstr>
      <vt:lpstr>Çözümün Biçimsel Diller Üzerinden Tarifi  </vt:lpstr>
      <vt:lpstr>Proje Gelişim Süreci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REQUIREMENTS MANAGEMENT &amp; WORK EVALUATION SYSTEM (GEREKSİNİMLER YÖNETİMİ VE İŞ DEĞERLENDİRME SİSTEMİ)</dc:title>
  <cp:lastModifiedBy>yavuz uçarkuş</cp:lastModifiedBy>
  <cp:revision>1</cp:revision>
  <dcterms:modified xsi:type="dcterms:W3CDTF">2022-05-30T09:48:47Z</dcterms:modified>
</cp:coreProperties>
</file>